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2" r:id="rId4"/>
    <p:sldId id="258" r:id="rId5"/>
    <p:sldId id="261" r:id="rId6"/>
    <p:sldId id="262" r:id="rId7"/>
    <p:sldId id="260" r:id="rId8"/>
    <p:sldId id="268" r:id="rId9"/>
    <p:sldId id="264" r:id="rId10"/>
    <p:sldId id="259" r:id="rId11"/>
    <p:sldId id="267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70" r:id="rId2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41" d="100"/>
          <a:sy n="41" d="100"/>
        </p:scale>
        <p:origin x="1056" y="3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4D082-7B06-4B64-8B06-D786F29C59F4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5E6E0-3D85-4CC2-8836-99F1B0C6D6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66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E6E0-3D85-4CC2-8836-99F1B0C6D6E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422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140" y="4175792"/>
            <a:ext cx="15543719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98436" y="3978290"/>
            <a:ext cx="7291127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49166" y="2300237"/>
            <a:ext cx="15189666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0" y="4610100"/>
            <a:ext cx="10611678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9314815" algn="l"/>
              </a:tabLst>
            </a:pPr>
            <a:r>
              <a:rPr lang="en-US" sz="8000" spc="25" dirty="0" smtClean="0">
                <a:solidFill>
                  <a:srgbClr val="FEFFFD"/>
                </a:solidFill>
                <a:latin typeface="Roboto"/>
                <a:cs typeface="Roboto"/>
              </a:rPr>
              <a:t>Recommendation System</a:t>
            </a:r>
            <a:endParaRPr sz="80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958207"/>
            <a:ext cx="4162425" cy="1523622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535"/>
              </a:spcBef>
            </a:pPr>
            <a:r>
              <a:rPr lang="en-US" sz="2200" dirty="0" smtClean="0">
                <a:solidFill>
                  <a:schemeClr val="bg1"/>
                </a:solidFill>
                <a:latin typeface="Verdana"/>
                <a:cs typeface="Verdana"/>
              </a:rPr>
              <a:t>COMSATS UNIVERSITY ISLAMABAD, LAHORE CAMPUS </a:t>
            </a:r>
            <a:endParaRPr sz="22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230115" y="2141618"/>
            <a:ext cx="38100" cy="60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96360" y="4138246"/>
            <a:ext cx="4560570" cy="4921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5409" y="2787686"/>
            <a:ext cx="639381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30" dirty="0" smtClean="0"/>
              <a:t>Our System</a:t>
            </a:r>
            <a:endParaRPr sz="5000" dirty="0"/>
          </a:p>
        </p:txBody>
      </p:sp>
      <p:sp>
        <p:nvSpPr>
          <p:cNvPr id="6" name="object 6"/>
          <p:cNvSpPr txBox="1"/>
          <p:nvPr/>
        </p:nvSpPr>
        <p:spPr>
          <a:xfrm>
            <a:off x="6961758" y="4104103"/>
            <a:ext cx="5536572" cy="263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Grocery and Restaurants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in Pakistan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averaged ratings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system being used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24724" y="2787686"/>
            <a:ext cx="5777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25" dirty="0" smtClean="0">
                <a:solidFill>
                  <a:srgbClr val="FEFFFD"/>
                </a:solidFill>
                <a:latin typeface="Roboto"/>
                <a:cs typeface="Roboto"/>
              </a:rPr>
              <a:t>Food Panda</a:t>
            </a:r>
            <a:endParaRPr sz="5000" dirty="0">
              <a:latin typeface="Roboto"/>
              <a:cs typeface="Roboto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12507839" y="2171377"/>
            <a:ext cx="38100" cy="60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7"/>
          <p:cNvSpPr txBox="1"/>
          <p:nvPr/>
        </p:nvSpPr>
        <p:spPr>
          <a:xfrm>
            <a:off x="13164348" y="2761834"/>
            <a:ext cx="5777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dirty="0" smtClean="0">
                <a:solidFill>
                  <a:schemeClr val="bg1"/>
                </a:solidFill>
                <a:latin typeface="Roboto"/>
                <a:cs typeface="Roboto"/>
              </a:rPr>
              <a:t>Cheetay</a:t>
            </a:r>
            <a:endParaRPr sz="5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360" y="4138246"/>
            <a:ext cx="52541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businesses incorporated.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 specific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Workflow using Reinforcement Learning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164348" y="4104103"/>
            <a:ext cx="4964706" cy="270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Grocery and Restaurants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Operates in specific cities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averaged </a:t>
            </a: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system being used</a:t>
            </a:r>
            <a:endParaRPr lang="en-US" sz="2800" dirty="0">
              <a:solidFill>
                <a:srgbClr val="FEFFF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9525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638300"/>
            <a:ext cx="9146220" cy="816060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1086478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2" y="2423746"/>
            <a:ext cx="8229601" cy="655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547" y="2423746"/>
            <a:ext cx="8610599" cy="654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217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84515" y="8001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6" y="2019300"/>
            <a:ext cx="1495278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016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9525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2247900"/>
            <a:ext cx="13792200" cy="71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002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9368"/>
            <a:ext cx="13639800" cy="1009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298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95300"/>
            <a:ext cx="14401800" cy="947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170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52500"/>
            <a:ext cx="13792200" cy="89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973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2" y="2400300"/>
            <a:ext cx="9076022" cy="6403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397369"/>
            <a:ext cx="9296400" cy="64038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80010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Verdana" panose="020B0604030504040204" pitchFamily="34" charset="0"/>
                <a:ea typeface="Verdana" panose="020B0604030504040204" pitchFamily="34" charset="0"/>
              </a:rPr>
              <a:t>BERT Model Evaluation</a:t>
            </a:r>
            <a:endParaRPr lang="en-US" sz="5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600" y="9035725"/>
            <a:ext cx="64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IMDB Dataset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2751207" y="9032794"/>
            <a:ext cx="64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Testing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517422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0" y="2"/>
            <a:ext cx="8381999" cy="1028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463937" y="3274445"/>
            <a:ext cx="6212840" cy="221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630"/>
              </a:lnSpc>
              <a:spcBef>
                <a:spcPts val="100"/>
              </a:spcBef>
              <a:tabLst>
                <a:tab pos="1351280" algn="l"/>
                <a:tab pos="3066415" algn="l"/>
              </a:tabLst>
            </a:pPr>
            <a:r>
              <a:rPr sz="7200" b="0" spc="25" dirty="0">
                <a:solidFill>
                  <a:srgbClr val="FEFFFD"/>
                </a:solidFill>
                <a:latin typeface="Roboto"/>
                <a:cs typeface="Roboto"/>
              </a:rPr>
              <a:t>Do	</a:t>
            </a:r>
            <a:r>
              <a:rPr sz="7200" b="0" spc="-40" dirty="0">
                <a:solidFill>
                  <a:srgbClr val="FEFFFD"/>
                </a:solidFill>
                <a:latin typeface="Roboto"/>
                <a:cs typeface="Roboto"/>
              </a:rPr>
              <a:t>you	</a:t>
            </a:r>
            <a:r>
              <a:rPr sz="7200" b="0" spc="-30" dirty="0">
                <a:solidFill>
                  <a:srgbClr val="FEFFFD"/>
                </a:solidFill>
                <a:latin typeface="Roboto"/>
                <a:cs typeface="Roboto"/>
              </a:rPr>
              <a:t>have</a:t>
            </a:r>
            <a:endParaRPr sz="7200" dirty="0">
              <a:latin typeface="Roboto"/>
              <a:cs typeface="Roboto"/>
            </a:endParaRPr>
          </a:p>
          <a:p>
            <a:pPr marL="12700">
              <a:lnSpc>
                <a:spcPts val="8630"/>
              </a:lnSpc>
              <a:tabLst>
                <a:tab pos="1701164" algn="l"/>
              </a:tabLst>
            </a:pPr>
            <a:r>
              <a:rPr sz="7200" b="0" spc="-40" dirty="0">
                <a:solidFill>
                  <a:srgbClr val="FEFFFD"/>
                </a:solidFill>
                <a:latin typeface="Roboto"/>
                <a:cs typeface="Roboto"/>
              </a:rPr>
              <a:t>any	</a:t>
            </a:r>
            <a:r>
              <a:rPr sz="7200" b="0" spc="-25" dirty="0">
                <a:solidFill>
                  <a:srgbClr val="FEFFFD"/>
                </a:solidFill>
                <a:latin typeface="Roboto"/>
                <a:cs typeface="Roboto"/>
              </a:rPr>
              <a:t>questions?</a:t>
            </a:r>
            <a:endParaRPr sz="72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2036" y="5981700"/>
            <a:ext cx="5127363" cy="1003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 to </a:t>
            </a:r>
            <a:r>
              <a:rPr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</a:t>
            </a:r>
            <a:r>
              <a:rPr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 We hope you learned  something new.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/>
              <a:t> --</a:t>
            </a:r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9935486" y="5954561"/>
            <a:ext cx="7366610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3200" b="1" dirty="0" smtClean="0">
                <a:solidFill>
                  <a:srgbClr val="FEFFFD"/>
                </a:solidFill>
                <a:latin typeface="Verdana"/>
                <a:cs typeface="Verdana"/>
              </a:rPr>
              <a:t>Team Members: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Ibad Ahmad – SP18-BCS-159 (Group Leader)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35485" y="3966310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948932" y="5724832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935486" y="8792705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935486" y="4100224"/>
            <a:ext cx="6261710" cy="14158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3200" b="1" dirty="0" smtClean="0">
                <a:solidFill>
                  <a:schemeClr val="bg1"/>
                </a:solidFill>
                <a:latin typeface="Verdana"/>
                <a:cs typeface="Verdana"/>
              </a:rPr>
              <a:t>Supervisor: 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Verdana"/>
                <a:cs typeface="Verdana"/>
              </a:rPr>
              <a:t>Ma’am Kanza Hamid</a:t>
            </a: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23538" y="788792"/>
            <a:ext cx="8839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400" spc="300" dirty="0" smtClean="0">
                <a:solidFill>
                  <a:srgbClr val="FEFFFD"/>
                </a:solidFill>
                <a:latin typeface="Verdana"/>
                <a:cs typeface="Verdana"/>
              </a:rPr>
              <a:t>Final Year Project -1</a:t>
            </a:r>
            <a:endParaRPr sz="5400" spc="3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48933" y="7293939"/>
            <a:ext cx="7099910" cy="1058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Haseeb Yaseen – SP18-BCS-047</a:t>
            </a:r>
            <a:endParaRPr lang="en-US" sz="2400" dirty="0">
              <a:latin typeface="Verdana"/>
              <a:cs typeface="Verdana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Wahaj  Hafeez</a:t>
            </a:r>
            <a:r>
              <a:rPr sz="2400" dirty="0" smtClean="0">
                <a:solidFill>
                  <a:srgbClr val="FEFFFD"/>
                </a:solidFill>
                <a:latin typeface="Verdana"/>
                <a:cs typeface="Verdana"/>
              </a:rPr>
              <a:t>  </a:t>
            </a: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- SP18-BCS-007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84642" y="4561981"/>
            <a:ext cx="29749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7475" algn="l"/>
              </a:tabLst>
            </a:pPr>
            <a:r>
              <a:rPr lang="en-US" spc="-25" dirty="0" smtClean="0"/>
              <a:t>CS-28</a:t>
            </a:r>
            <a:endParaRPr spc="-40" dirty="0"/>
          </a:p>
        </p:txBody>
      </p:sp>
      <p:sp>
        <p:nvSpPr>
          <p:cNvPr id="13" name="object 13"/>
          <p:cNvSpPr txBox="1"/>
          <p:nvPr/>
        </p:nvSpPr>
        <p:spPr>
          <a:xfrm>
            <a:off x="2184642" y="5858735"/>
            <a:ext cx="505435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chemeClr val="bg1"/>
                </a:solidFill>
                <a:latin typeface="Verdana"/>
                <a:cs typeface="Verdana"/>
              </a:rPr>
              <a:t>Recommendation System</a:t>
            </a:r>
            <a:endParaRPr sz="3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/>
              <a:t> --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76398" y="3441501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76399" y="4416240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705583" y="5372100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705582" y="6308910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705581" y="7231939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601979" y="3536028"/>
            <a:ext cx="6261710" cy="44242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 background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3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in Different Domains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Recommendation System?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included in RS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08760" y="1370517"/>
            <a:ext cx="70104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000" spc="300" dirty="0" smtClean="0">
                <a:solidFill>
                  <a:srgbClr val="FEFFFD"/>
                </a:solidFill>
                <a:latin typeface="Verdana"/>
                <a:cs typeface="Verdana"/>
              </a:rPr>
              <a:t>Introduction</a:t>
            </a:r>
            <a:endParaRPr sz="6000" spc="300" dirty="0">
              <a:latin typeface="Verdana"/>
              <a:cs typeface="Verdana"/>
            </a:endParaRPr>
          </a:p>
        </p:txBody>
      </p:sp>
      <p:sp>
        <p:nvSpPr>
          <p:cNvPr id="15" name="object 2"/>
          <p:cNvSpPr/>
          <p:nvPr/>
        </p:nvSpPr>
        <p:spPr>
          <a:xfrm>
            <a:off x="12801600" y="1"/>
            <a:ext cx="5473337" cy="10286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11969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1" y="1485900"/>
            <a:ext cx="7200900" cy="2256387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8630"/>
              </a:lnSpc>
              <a:spcBef>
                <a:spcPts val="395"/>
              </a:spcBef>
              <a:tabLst>
                <a:tab pos="730250" algn="l"/>
                <a:tab pos="1387475" algn="l"/>
                <a:tab pos="6433185" algn="l"/>
              </a:tabLst>
            </a:pPr>
            <a:r>
              <a:rPr lang="en-US" spc="-40" dirty="0" smtClean="0">
                <a:solidFill>
                  <a:srgbClr val="0F0F0F"/>
                </a:solidFill>
              </a:rPr>
              <a:t>Problem Statements</a:t>
            </a:r>
            <a:endParaRPr spc="-40" dirty="0">
              <a:solidFill>
                <a:srgbClr val="0F0F0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1" y="4103690"/>
            <a:ext cx="6170245" cy="8041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Platforms for Multiple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Businesses</a:t>
            </a: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Static System being used</a:t>
            </a: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Outdated user feedbacks</a:t>
            </a: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Balance between reviews and ratings</a:t>
            </a:r>
          </a:p>
          <a:p>
            <a:pPr marL="812800" marR="5080" lvl="1" indent="-342900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Recommendations, Food Panda, Play Store etc.</a:t>
            </a:r>
          </a:p>
          <a:p>
            <a:pPr marL="469900" marR="5080" lvl="1" algn="just">
              <a:lnSpc>
                <a:spcPct val="116700"/>
              </a:lnSpc>
              <a:spcBef>
                <a:spcPts val="95"/>
              </a:spcBef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lvl="1" algn="just">
              <a:lnSpc>
                <a:spcPct val="116700"/>
              </a:lnSpc>
              <a:spcBef>
                <a:spcPts val="95"/>
              </a:spcBef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9" y="2171700"/>
            <a:ext cx="8888819" cy="58674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1119104" y="2705100"/>
            <a:ext cx="5879090" cy="2266646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algn="l">
              <a:spcBef>
                <a:spcPts val="395"/>
              </a:spcBef>
              <a:tabLst>
                <a:tab pos="1387475" algn="l"/>
                <a:tab pos="3982720" algn="l"/>
              </a:tabLst>
            </a:pPr>
            <a:r>
              <a:rPr lang="en-US" sz="4800" dirty="0" smtClean="0">
                <a:solidFill>
                  <a:srgbClr val="0F0F0F"/>
                </a:solidFill>
              </a:rPr>
              <a:t>Importance of Online Reviews in Digital World</a:t>
            </a:r>
            <a:endParaRPr sz="4800" dirty="0">
              <a:solidFill>
                <a:srgbClr val="0F0F0F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125200" y="5219700"/>
            <a:ext cx="5395595" cy="29500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0F0F0F"/>
                </a:solidFill>
                <a:latin typeface="Verdana"/>
                <a:cs typeface="Verdana"/>
              </a:rPr>
              <a:t>As of </a:t>
            </a:r>
            <a:r>
              <a:rPr sz="3000" dirty="0" smtClean="0">
                <a:solidFill>
                  <a:srgbClr val="0F0F0F"/>
                </a:solidFill>
                <a:latin typeface="Verdana"/>
                <a:cs typeface="Verdana"/>
              </a:rPr>
              <a:t>January 2</a:t>
            </a:r>
            <a:r>
              <a:rPr lang="en-US" sz="3000" dirty="0" smtClean="0">
                <a:solidFill>
                  <a:srgbClr val="0F0F0F"/>
                </a:solidFill>
                <a:latin typeface="Verdana"/>
                <a:cs typeface="Verdana"/>
              </a:rPr>
              <a:t>020</a:t>
            </a:r>
            <a:endParaRPr sz="3000" dirty="0">
              <a:latin typeface="Verdana"/>
              <a:cs typeface="Verdana"/>
            </a:endParaRPr>
          </a:p>
          <a:p>
            <a:pPr marL="12700" marR="5080" algn="just">
              <a:lnSpc>
                <a:spcPct val="114599"/>
              </a:lnSpc>
              <a:spcBef>
                <a:spcPts val="2165"/>
              </a:spcBef>
            </a:pPr>
            <a:r>
              <a:rPr lang="en-US"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Reviews Based Trust Ratio 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continues </a:t>
            </a:r>
            <a:r>
              <a:rPr sz="28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rise</a:t>
            </a:r>
            <a:r>
              <a:rPr lang="en-US"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day by day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more countries and cities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4599"/>
              </a:lnSpc>
              <a:spcBef>
                <a:spcPts val="2165"/>
              </a:spcBef>
            </a:pPr>
            <a:endParaRPr sz="2400" dirty="0">
              <a:latin typeface="Verdana"/>
              <a:cs typeface="Verdana"/>
            </a:endParaRPr>
          </a:p>
        </p:txBody>
      </p:sp>
      <p:pic>
        <p:nvPicPr>
          <p:cNvPr id="1028" name="Picture 4" descr="Local Consumer Review Survey: How Customer Reviews Affect Behavi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6900"/>
            <a:ext cx="9453795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2577" y="2148713"/>
            <a:ext cx="6741159" cy="225702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8620"/>
              </a:lnSpc>
              <a:spcBef>
                <a:spcPts val="400"/>
              </a:spcBef>
              <a:tabLst>
                <a:tab pos="976630" algn="l"/>
                <a:tab pos="2352040" algn="l"/>
                <a:tab pos="5034280" algn="l"/>
              </a:tabLst>
            </a:pPr>
            <a:r>
              <a:rPr lang="en-US" spc="-40" dirty="0" smtClean="0"/>
              <a:t>System Objectives</a:t>
            </a:r>
            <a:endParaRPr spc="-40" dirty="0"/>
          </a:p>
        </p:txBody>
      </p:sp>
      <p:sp>
        <p:nvSpPr>
          <p:cNvPr id="5" name="object 5"/>
          <p:cNvSpPr txBox="1"/>
          <p:nvPr/>
        </p:nvSpPr>
        <p:spPr>
          <a:xfrm>
            <a:off x="1012577" y="4624666"/>
            <a:ext cx="6180040" cy="29367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25" dirty="0" smtClean="0">
                <a:solidFill>
                  <a:srgbClr val="FEFFFD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Goal to achieve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14599"/>
              </a:lnSpc>
              <a:spcBef>
                <a:spcPts val="2360"/>
              </a:spcBef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idea is to come up with a generic recommendation system that would be able to recommend different businesses on the basis of reviews. Moreover, we will add Reinforcement Learning so that this process becomes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endParaRPr lang="en-US" sz="2400" dirty="0" smtClean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898" y="2184076"/>
            <a:ext cx="8545996" cy="54864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8999" y="72526"/>
            <a:ext cx="598124" cy="1024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33759" y="1773986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1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33759" y="337354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2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3759" y="497310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3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3759" y="6572694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4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3759" y="817225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5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85902" y="1719563"/>
            <a:ext cx="880669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7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 on the basis of feedback from group of people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85902" y="3287727"/>
            <a:ext cx="6477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of Review i.e. emoticons and emoji's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21071" y="4846589"/>
            <a:ext cx="670433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System’s intelligent ratings 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85902" y="6458030"/>
            <a:ext cx="670433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 updated user feedback into account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21071" y="8067604"/>
            <a:ext cx="702564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Incorporate Multiple Businesses in single platform 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9524" y="3712560"/>
            <a:ext cx="5333751" cy="2672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lang="en-US" sz="8000" spc="-40" dirty="0">
                <a:solidFill>
                  <a:schemeClr val="bg1"/>
                </a:solidFill>
              </a:rPr>
              <a:t>System Objectives</a:t>
            </a:r>
            <a:endParaRPr sz="8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9493666" y="3557503"/>
            <a:ext cx="725170" cy="725170"/>
            <a:chOff x="9493666" y="3557503"/>
            <a:chExt cx="725170" cy="725170"/>
          </a:xfrm>
        </p:grpSpPr>
        <p:sp>
          <p:nvSpPr>
            <p:cNvPr id="4" name="object 4"/>
            <p:cNvSpPr/>
            <p:nvPr/>
          </p:nvSpPr>
          <p:spPr>
            <a:xfrm>
              <a:off x="9493666" y="3557503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9717737" y="3781605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245533" y="276224"/>
                  </a:moveTo>
                  <a:lnTo>
                    <a:pt x="30691" y="276224"/>
                  </a:lnTo>
                  <a:lnTo>
                    <a:pt x="18742" y="273813"/>
                  </a:lnTo>
                  <a:lnTo>
                    <a:pt x="8986" y="267237"/>
                  </a:lnTo>
                  <a:lnTo>
                    <a:pt x="2410" y="257482"/>
                  </a:lnTo>
                  <a:lnTo>
                    <a:pt x="0" y="245533"/>
                  </a:lnTo>
                  <a:lnTo>
                    <a:pt x="0" y="46267"/>
                  </a:lnTo>
                  <a:lnTo>
                    <a:pt x="2608" y="39515"/>
                  </a:lnTo>
                  <a:lnTo>
                    <a:pt x="28313" y="8363"/>
                  </a:lnTo>
                  <a:lnTo>
                    <a:pt x="32533" y="3299"/>
                  </a:lnTo>
                  <a:lnTo>
                    <a:pt x="38901" y="0"/>
                  </a:lnTo>
                  <a:lnTo>
                    <a:pt x="237323" y="0"/>
                  </a:lnTo>
                  <a:lnTo>
                    <a:pt x="243691" y="3299"/>
                  </a:lnTo>
                  <a:lnTo>
                    <a:pt x="247988" y="8363"/>
                  </a:lnTo>
                  <a:lnTo>
                    <a:pt x="253744" y="15345"/>
                  </a:lnTo>
                  <a:lnTo>
                    <a:pt x="45116" y="15345"/>
                  </a:lnTo>
                  <a:lnTo>
                    <a:pt x="32609" y="30691"/>
                  </a:lnTo>
                  <a:lnTo>
                    <a:pt x="266396" y="30691"/>
                  </a:lnTo>
                  <a:lnTo>
                    <a:pt x="269242" y="34144"/>
                  </a:lnTo>
                  <a:lnTo>
                    <a:pt x="273616" y="39515"/>
                  </a:lnTo>
                  <a:lnTo>
                    <a:pt x="276224" y="46267"/>
                  </a:lnTo>
                  <a:lnTo>
                    <a:pt x="276224" y="107420"/>
                  </a:lnTo>
                  <a:lnTo>
                    <a:pt x="107420" y="107420"/>
                  </a:lnTo>
                  <a:lnTo>
                    <a:pt x="107420" y="138112"/>
                  </a:lnTo>
                  <a:lnTo>
                    <a:pt x="53710" y="138112"/>
                  </a:lnTo>
                  <a:lnTo>
                    <a:pt x="138112" y="222514"/>
                  </a:lnTo>
                  <a:lnTo>
                    <a:pt x="276224" y="222514"/>
                  </a:lnTo>
                  <a:lnTo>
                    <a:pt x="276224" y="245533"/>
                  </a:lnTo>
                  <a:lnTo>
                    <a:pt x="273813" y="257482"/>
                  </a:lnTo>
                  <a:lnTo>
                    <a:pt x="267237" y="267237"/>
                  </a:lnTo>
                  <a:lnTo>
                    <a:pt x="257482" y="273813"/>
                  </a:lnTo>
                  <a:lnTo>
                    <a:pt x="245533" y="276224"/>
                  </a:lnTo>
                  <a:close/>
                </a:path>
                <a:path w="276225" h="276225">
                  <a:moveTo>
                    <a:pt x="266396" y="30691"/>
                  </a:moveTo>
                  <a:lnTo>
                    <a:pt x="243614" y="30691"/>
                  </a:lnTo>
                  <a:lnTo>
                    <a:pt x="229266" y="15345"/>
                  </a:lnTo>
                  <a:lnTo>
                    <a:pt x="253744" y="15345"/>
                  </a:lnTo>
                  <a:lnTo>
                    <a:pt x="266396" y="30691"/>
                  </a:lnTo>
                  <a:close/>
                </a:path>
                <a:path w="276225" h="276225">
                  <a:moveTo>
                    <a:pt x="276224" y="222514"/>
                  </a:moveTo>
                  <a:lnTo>
                    <a:pt x="138112" y="222514"/>
                  </a:lnTo>
                  <a:lnTo>
                    <a:pt x="222514" y="138112"/>
                  </a:lnTo>
                  <a:lnTo>
                    <a:pt x="168804" y="138112"/>
                  </a:lnTo>
                  <a:lnTo>
                    <a:pt x="168804" y="107420"/>
                  </a:lnTo>
                  <a:lnTo>
                    <a:pt x="276224" y="107420"/>
                  </a:lnTo>
                  <a:lnTo>
                    <a:pt x="276224" y="222514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493666" y="4780940"/>
            <a:ext cx="725170" cy="725170"/>
            <a:chOff x="9493666" y="4780940"/>
            <a:chExt cx="725170" cy="725170"/>
          </a:xfrm>
        </p:grpSpPr>
        <p:sp>
          <p:nvSpPr>
            <p:cNvPr id="10" name="object 10"/>
            <p:cNvSpPr/>
            <p:nvPr/>
          </p:nvSpPr>
          <p:spPr>
            <a:xfrm>
              <a:off x="9493666" y="4780940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745427" y="5005036"/>
              <a:ext cx="219075" cy="276225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191690" y="276224"/>
                  </a:moveTo>
                  <a:lnTo>
                    <a:pt x="27247" y="276224"/>
                  </a:lnTo>
                  <a:lnTo>
                    <a:pt x="16607" y="274054"/>
                  </a:lnTo>
                  <a:lnTo>
                    <a:pt x="7950" y="268136"/>
                  </a:lnTo>
                  <a:lnTo>
                    <a:pt x="2129" y="259356"/>
                  </a:lnTo>
                  <a:lnTo>
                    <a:pt x="0" y="248601"/>
                  </a:lnTo>
                  <a:lnTo>
                    <a:pt x="136" y="27622"/>
                  </a:lnTo>
                  <a:lnTo>
                    <a:pt x="2266" y="16868"/>
                  </a:lnTo>
                  <a:lnTo>
                    <a:pt x="8086" y="8088"/>
                  </a:lnTo>
                  <a:lnTo>
                    <a:pt x="16744" y="2169"/>
                  </a:lnTo>
                  <a:lnTo>
                    <a:pt x="27384" y="0"/>
                  </a:lnTo>
                  <a:lnTo>
                    <a:pt x="136921" y="0"/>
                  </a:lnTo>
                  <a:lnTo>
                    <a:pt x="157459" y="20716"/>
                  </a:lnTo>
                  <a:lnTo>
                    <a:pt x="123229" y="20716"/>
                  </a:lnTo>
                  <a:lnTo>
                    <a:pt x="123229" y="96678"/>
                  </a:lnTo>
                  <a:lnTo>
                    <a:pt x="219074" y="96678"/>
                  </a:lnTo>
                  <a:lnTo>
                    <a:pt x="219074" y="138112"/>
                  </a:lnTo>
                  <a:lnTo>
                    <a:pt x="54768" y="138112"/>
                  </a:lnTo>
                  <a:lnTo>
                    <a:pt x="54768" y="165734"/>
                  </a:lnTo>
                  <a:lnTo>
                    <a:pt x="219074" y="165734"/>
                  </a:lnTo>
                  <a:lnTo>
                    <a:pt x="219074" y="193357"/>
                  </a:lnTo>
                  <a:lnTo>
                    <a:pt x="54768" y="193357"/>
                  </a:lnTo>
                  <a:lnTo>
                    <a:pt x="54768" y="220979"/>
                  </a:lnTo>
                  <a:lnTo>
                    <a:pt x="219074" y="220979"/>
                  </a:lnTo>
                  <a:lnTo>
                    <a:pt x="219074" y="248601"/>
                  </a:lnTo>
                  <a:lnTo>
                    <a:pt x="216923" y="259356"/>
                  </a:lnTo>
                  <a:lnTo>
                    <a:pt x="211056" y="268136"/>
                  </a:lnTo>
                  <a:lnTo>
                    <a:pt x="202352" y="274054"/>
                  </a:lnTo>
                  <a:lnTo>
                    <a:pt x="191690" y="276224"/>
                  </a:lnTo>
                  <a:close/>
                </a:path>
                <a:path w="219075" h="276225">
                  <a:moveTo>
                    <a:pt x="219074" y="96678"/>
                  </a:moveTo>
                  <a:lnTo>
                    <a:pt x="198536" y="96678"/>
                  </a:lnTo>
                  <a:lnTo>
                    <a:pt x="123229" y="20716"/>
                  </a:lnTo>
                  <a:lnTo>
                    <a:pt x="157459" y="20716"/>
                  </a:lnTo>
                  <a:lnTo>
                    <a:pt x="219074" y="82867"/>
                  </a:lnTo>
                  <a:lnTo>
                    <a:pt x="219074" y="96678"/>
                  </a:lnTo>
                  <a:close/>
                </a:path>
                <a:path w="219075" h="276225">
                  <a:moveTo>
                    <a:pt x="219074" y="165734"/>
                  </a:moveTo>
                  <a:lnTo>
                    <a:pt x="164305" y="165734"/>
                  </a:lnTo>
                  <a:lnTo>
                    <a:pt x="164305" y="138112"/>
                  </a:lnTo>
                  <a:lnTo>
                    <a:pt x="219074" y="138112"/>
                  </a:lnTo>
                  <a:lnTo>
                    <a:pt x="219074" y="165734"/>
                  </a:lnTo>
                  <a:close/>
                </a:path>
                <a:path w="219075" h="276225">
                  <a:moveTo>
                    <a:pt x="219074" y="220979"/>
                  </a:moveTo>
                  <a:lnTo>
                    <a:pt x="164305" y="220979"/>
                  </a:lnTo>
                  <a:lnTo>
                    <a:pt x="164305" y="193357"/>
                  </a:lnTo>
                  <a:lnTo>
                    <a:pt x="219074" y="193357"/>
                  </a:lnTo>
                  <a:lnTo>
                    <a:pt x="219074" y="220979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9493666" y="6016458"/>
            <a:ext cx="725170" cy="725170"/>
            <a:chOff x="9493666" y="7227813"/>
            <a:chExt cx="725170" cy="725170"/>
          </a:xfrm>
        </p:grpSpPr>
        <p:sp>
          <p:nvSpPr>
            <p:cNvPr id="13" name="object 13"/>
            <p:cNvSpPr/>
            <p:nvPr/>
          </p:nvSpPr>
          <p:spPr>
            <a:xfrm>
              <a:off x="9493666" y="7227813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9734982" y="7451902"/>
              <a:ext cx="247015" cy="276225"/>
            </a:xfrm>
            <a:custGeom>
              <a:avLst/>
              <a:gdLst/>
              <a:ahLst/>
              <a:cxnLst/>
              <a:rect l="l" t="t" r="r" b="b"/>
              <a:pathLst>
                <a:path w="247015" h="276225">
                  <a:moveTo>
                    <a:pt x="123461" y="80649"/>
                  </a:moveTo>
                  <a:lnTo>
                    <a:pt x="107452" y="77477"/>
                  </a:lnTo>
                  <a:lnTo>
                    <a:pt x="94370" y="68829"/>
                  </a:lnTo>
                  <a:lnTo>
                    <a:pt x="85544" y="56010"/>
                  </a:lnTo>
                  <a:lnTo>
                    <a:pt x="82307" y="40324"/>
                  </a:lnTo>
                  <a:lnTo>
                    <a:pt x="85544" y="24639"/>
                  </a:lnTo>
                  <a:lnTo>
                    <a:pt x="94370" y="11820"/>
                  </a:lnTo>
                  <a:lnTo>
                    <a:pt x="107452" y="3172"/>
                  </a:lnTo>
                  <a:lnTo>
                    <a:pt x="123461" y="0"/>
                  </a:lnTo>
                  <a:lnTo>
                    <a:pt x="139469" y="3172"/>
                  </a:lnTo>
                  <a:lnTo>
                    <a:pt x="152551" y="11820"/>
                  </a:lnTo>
                  <a:lnTo>
                    <a:pt x="161377" y="24639"/>
                  </a:lnTo>
                  <a:lnTo>
                    <a:pt x="164614" y="40324"/>
                  </a:lnTo>
                  <a:lnTo>
                    <a:pt x="161377" y="56010"/>
                  </a:lnTo>
                  <a:lnTo>
                    <a:pt x="152551" y="68829"/>
                  </a:lnTo>
                  <a:lnTo>
                    <a:pt x="139469" y="77477"/>
                  </a:lnTo>
                  <a:lnTo>
                    <a:pt x="123461" y="80649"/>
                  </a:lnTo>
                  <a:close/>
                </a:path>
                <a:path w="247015" h="276225">
                  <a:moveTo>
                    <a:pt x="123461" y="276158"/>
                  </a:moveTo>
                  <a:lnTo>
                    <a:pt x="97196" y="256265"/>
                  </a:lnTo>
                  <a:lnTo>
                    <a:pt x="67466" y="241268"/>
                  </a:lnTo>
                  <a:lnTo>
                    <a:pt x="34868" y="231803"/>
                  </a:lnTo>
                  <a:lnTo>
                    <a:pt x="0" y="228507"/>
                  </a:lnTo>
                  <a:lnTo>
                    <a:pt x="0" y="80649"/>
                  </a:lnTo>
                  <a:lnTo>
                    <a:pt x="34868" y="83946"/>
                  </a:lnTo>
                  <a:lnTo>
                    <a:pt x="67466" y="93410"/>
                  </a:lnTo>
                  <a:lnTo>
                    <a:pt x="97196" y="108407"/>
                  </a:lnTo>
                  <a:lnTo>
                    <a:pt x="123461" y="128300"/>
                  </a:lnTo>
                  <a:lnTo>
                    <a:pt x="246922" y="128300"/>
                  </a:lnTo>
                  <a:lnTo>
                    <a:pt x="246922" y="228507"/>
                  </a:lnTo>
                  <a:lnTo>
                    <a:pt x="212053" y="231803"/>
                  </a:lnTo>
                  <a:lnTo>
                    <a:pt x="179455" y="241268"/>
                  </a:lnTo>
                  <a:lnTo>
                    <a:pt x="149725" y="256265"/>
                  </a:lnTo>
                  <a:lnTo>
                    <a:pt x="123461" y="276158"/>
                  </a:lnTo>
                  <a:close/>
                </a:path>
                <a:path w="247015" h="276225">
                  <a:moveTo>
                    <a:pt x="246922" y="128300"/>
                  </a:moveTo>
                  <a:lnTo>
                    <a:pt x="123461" y="128300"/>
                  </a:lnTo>
                  <a:lnTo>
                    <a:pt x="149725" y="108407"/>
                  </a:lnTo>
                  <a:lnTo>
                    <a:pt x="179455" y="93410"/>
                  </a:lnTo>
                  <a:lnTo>
                    <a:pt x="212053" y="83946"/>
                  </a:lnTo>
                  <a:lnTo>
                    <a:pt x="246922" y="80649"/>
                  </a:lnTo>
                  <a:lnTo>
                    <a:pt x="246922" y="128300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493666" y="2334066"/>
            <a:ext cx="725170" cy="725170"/>
            <a:chOff x="9493666" y="2334066"/>
            <a:chExt cx="725170" cy="725170"/>
          </a:xfrm>
        </p:grpSpPr>
        <p:sp>
          <p:nvSpPr>
            <p:cNvPr id="16" name="object 16"/>
            <p:cNvSpPr/>
            <p:nvPr/>
          </p:nvSpPr>
          <p:spPr>
            <a:xfrm>
              <a:off x="9493666" y="2334066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69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46877" y="2558154"/>
              <a:ext cx="219075" cy="276225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208412" y="276225"/>
                  </a:moveTo>
                  <a:lnTo>
                    <a:pt x="109345" y="232610"/>
                  </a:lnTo>
                  <a:lnTo>
                    <a:pt x="10278" y="276225"/>
                  </a:lnTo>
                  <a:lnTo>
                    <a:pt x="0" y="265975"/>
                  </a:lnTo>
                  <a:lnTo>
                    <a:pt x="109345" y="0"/>
                  </a:lnTo>
                  <a:lnTo>
                    <a:pt x="218690" y="265975"/>
                  </a:lnTo>
                  <a:lnTo>
                    <a:pt x="208412" y="276225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950864" y="2505205"/>
            <a:ext cx="55346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Pre-Decided Locations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950864" y="3628721"/>
            <a:ext cx="33747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7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Review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50864" y="4871578"/>
            <a:ext cx="39843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Barrier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50864" y="6156092"/>
            <a:ext cx="37557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35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Appointment and Bookings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50864" y="7398949"/>
            <a:ext cx="14903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200" dirty="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43000" y="3616069"/>
            <a:ext cx="6781800" cy="2672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lang="en-US" sz="8000" dirty="0" smtClean="0">
                <a:solidFill>
                  <a:schemeClr val="bg1"/>
                </a:solidFill>
                <a:latin typeface="Roboto"/>
                <a:cs typeface="Roboto"/>
              </a:rPr>
              <a:t>Projects Scope </a:t>
            </a:r>
            <a:endParaRPr sz="8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16000" y="3246404"/>
            <a:ext cx="7023100" cy="332777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207010">
              <a:lnSpc>
                <a:spcPts val="8630"/>
              </a:lnSpc>
              <a:spcBef>
                <a:spcPts val="395"/>
              </a:spcBef>
              <a:tabLst>
                <a:tab pos="3673475" algn="l"/>
              </a:tabLst>
            </a:pPr>
            <a:r>
              <a:rPr lang="en-US" sz="8000" spc="-35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Systems Study</a:t>
            </a:r>
          </a:p>
          <a:p>
            <a:pPr marL="12700" marR="5080">
              <a:lnSpc>
                <a:spcPct val="116700"/>
              </a:lnSpc>
              <a:spcBef>
                <a:spcPts val="3269"/>
              </a:spcBef>
            </a:pPr>
            <a:r>
              <a:rPr lang="en-US" sz="3200" spc="-235" dirty="0" smtClean="0">
                <a:solidFill>
                  <a:srgbClr val="FEFFFD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Similar Online RS based services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1300" y="1745342"/>
            <a:ext cx="80518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600" dirty="0" smtClean="0">
                <a:solidFill>
                  <a:schemeClr val="bg1"/>
                </a:solidFill>
                <a:latin typeface="Roboto"/>
                <a:cs typeface="Roboto"/>
              </a:rPr>
              <a:t>Yelp</a:t>
            </a:r>
            <a:endParaRPr sz="2600" dirty="0">
              <a:solidFill>
                <a:schemeClr val="bg1"/>
              </a:solidFill>
              <a:latin typeface="Roboto"/>
              <a:cs typeface="Roboto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Yelp</a:t>
            </a:r>
            <a:r>
              <a:rPr lang="en-US" dirty="0">
                <a:solidFill>
                  <a:schemeClr val="bg1"/>
                </a:solidFill>
              </a:rPr>
              <a:t> is a social networking site that lets users post reviews and rate businesses. When you go to a new restaurant and have a good experience, it's likely that you won't keep the place a secret.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31300" y="4065576"/>
            <a:ext cx="8051800" cy="1631857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spcBef>
                <a:spcPts val="1805"/>
              </a:spcBef>
            </a:pPr>
            <a:r>
              <a:rPr lang="en-US" sz="2600" spc="-20" dirty="0" smtClean="0">
                <a:solidFill>
                  <a:srgbClr val="FEFFFD"/>
                </a:solidFill>
                <a:latin typeface="Roboto"/>
                <a:cs typeface="Roboto"/>
              </a:rPr>
              <a:t>TripAdvisor</a:t>
            </a:r>
            <a:endParaRPr sz="2600" dirty="0">
              <a:latin typeface="Roboto"/>
              <a:cs typeface="Roboto"/>
            </a:endParaRPr>
          </a:p>
          <a:p>
            <a:pPr marL="12700" marR="5080">
              <a:spcBef>
                <a:spcPts val="635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TripAdvisor, </a:t>
            </a:r>
            <a:r>
              <a:rPr lang="en-US" sz="2000" dirty="0">
                <a:solidFill>
                  <a:schemeClr val="bg1"/>
                </a:solidFill>
              </a:rPr>
              <a:t>Inc. is an American online travel company that </a:t>
            </a:r>
            <a:r>
              <a:rPr lang="en-US" sz="2000" dirty="0" smtClean="0">
                <a:solidFill>
                  <a:schemeClr val="bg1"/>
                </a:solidFill>
              </a:rPr>
              <a:t>offers </a:t>
            </a:r>
            <a:r>
              <a:rPr lang="en-US" sz="2000" dirty="0">
                <a:solidFill>
                  <a:schemeClr val="bg1"/>
                </a:solidFill>
              </a:rPr>
              <a:t>online hotel reservations and bookings for transportation, lodging, travel experiences, and </a:t>
            </a:r>
            <a:r>
              <a:rPr lang="en-US" sz="2000" dirty="0" smtClean="0">
                <a:solidFill>
                  <a:schemeClr val="bg1"/>
                </a:solidFill>
              </a:rPr>
              <a:t>restaurants.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31300" y="6583877"/>
            <a:ext cx="8051800" cy="1693412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spcBef>
                <a:spcPts val="1805"/>
              </a:spcBef>
            </a:pPr>
            <a:r>
              <a:rPr lang="en-US" sz="2600" spc="-20" dirty="0" smtClean="0">
                <a:solidFill>
                  <a:srgbClr val="FEFFFD"/>
                </a:solidFill>
                <a:latin typeface="Roboto"/>
                <a:cs typeface="Roboto"/>
              </a:rPr>
              <a:t>Urban Spoon</a:t>
            </a:r>
          </a:p>
          <a:p>
            <a:pPr marL="12700">
              <a:spcBef>
                <a:spcPts val="1805"/>
              </a:spcBef>
            </a:pPr>
            <a:r>
              <a:rPr lang="en-US" dirty="0">
                <a:solidFill>
                  <a:schemeClr val="bg1"/>
                </a:solidFill>
              </a:rPr>
              <a:t>Urban spoon was a restaurant information and recommendation service founded in 2006 by former </a:t>
            </a:r>
            <a:r>
              <a:rPr lang="en-US" dirty="0" smtClean="0">
                <a:solidFill>
                  <a:schemeClr val="bg1"/>
                </a:solidFill>
              </a:rPr>
              <a:t>Mobster </a:t>
            </a:r>
            <a:r>
              <a:rPr lang="en-US" dirty="0">
                <a:solidFill>
                  <a:schemeClr val="bg1"/>
                </a:solidFill>
              </a:rPr>
              <a:t>employees that offered its services in North America and parts of English-speaking Australasia and Europe. 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0" y="3830451"/>
            <a:ext cx="8039100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144000" y="6491477"/>
            <a:ext cx="8039100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</TotalTime>
  <Words>362</Words>
  <Application>Microsoft Office PowerPoint</Application>
  <PresentationFormat>Custom</PresentationFormat>
  <Paragraphs>91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Roboto</vt:lpstr>
      <vt:lpstr>RobotoRegular</vt:lpstr>
      <vt:lpstr>Times New Roman</vt:lpstr>
      <vt:lpstr>Verdana</vt:lpstr>
      <vt:lpstr>Office Theme</vt:lpstr>
      <vt:lpstr>PowerPoint Presentation</vt:lpstr>
      <vt:lpstr>CS-28</vt:lpstr>
      <vt:lpstr>PowerPoint Presentation</vt:lpstr>
      <vt:lpstr>Problem Statements</vt:lpstr>
      <vt:lpstr>Importance of Online Reviews in Digital World</vt:lpstr>
      <vt:lpstr>System Objectives</vt:lpstr>
      <vt:lpstr>PowerPoint Presentation</vt:lpstr>
      <vt:lpstr>Pre-Decided Locations</vt:lpstr>
      <vt:lpstr>PowerPoint Presentation</vt:lpstr>
      <vt:lpstr>Our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Ibad Ahmad</cp:lastModifiedBy>
  <cp:revision>139</cp:revision>
  <dcterms:created xsi:type="dcterms:W3CDTF">2021-06-10T10:31:37Z</dcterms:created>
  <dcterms:modified xsi:type="dcterms:W3CDTF">2021-06-13T08:37:54Z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2021-06-10T00:00:00Z</vt:filetime>
  </property>
</Properties>
</file>